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8" r:id="rId7"/>
    <p:sldId id="257" r:id="rId8"/>
    <p:sldId id="259" r:id="rId9"/>
    <p:sldId id="260" r:id="rId10"/>
    <p:sldId id="2105884430" r:id="rId11"/>
    <p:sldId id="263" r:id="rId12"/>
    <p:sldId id="265" r:id="rId13"/>
    <p:sldId id="266" r:id="rId14"/>
    <p:sldId id="267" r:id="rId15"/>
    <p:sldId id="21058844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D4B"/>
    <a:srgbClr val="39A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E4364-698A-43CA-B47D-5A3BD8BEF259}" v="9" dt="2026-04-23T10:37:5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9E6E-2A82-F508-98CF-577EA639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DB48A-5EAB-1974-05D1-BBA419A1C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8B48-9552-5F7D-4E75-577F8639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3939-1091-4E5B-98C9-E67DBA05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04B4-57B6-6877-EB0F-E59EDEB4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FCFB-00DA-90ED-9074-98220589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59097-BA50-788D-C579-0AC0285E0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F26C-BE6B-9777-8CAF-2F3E1CB5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C3EE-A1BF-0463-8EB4-75BD1DCD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73AF-C644-1341-0A65-A052B73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F76A6-B9FF-B69A-6CC9-F1D8BAB3B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CB09-7A70-E761-81F7-0D731DDC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268B-AE01-B44D-B035-08FB0F0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4838-9301-97D1-F8B6-AE205F47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311-8914-AC24-0610-E9262A70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4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12A6-FDE8-0201-1AFC-576070B7E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A7F6D-3022-E051-EAA9-4FC94AEAD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131D-D194-8FEC-729E-C2B974D1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093A-3912-B0D9-C679-E2A49C3D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E419-6BA6-623D-9BDD-BF765782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B8D-D602-2004-7EC1-9D02D7C6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EAE5-C549-2064-16E2-B1364ED0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DCC7-E721-A877-F73C-1126CDE9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76CF9-3444-2CF8-24FD-912BF779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CF36-D972-A450-2A31-9A9E258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4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2EE4-DF19-7892-DC57-004BD22F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AF8B-1EED-EE9A-DD61-E5CF1ED1E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59291-50DF-B9EF-1D52-742C9D35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BF19-7892-2800-F6E1-A7DAF405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6C78-963F-8A8C-28F2-ECDF302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3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6061-2F3B-6542-DBC6-F38C1AC5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D3AD-227E-ECA6-90B2-159019DD8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99A0-DD18-ED7D-A0D6-42A0DA9A9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CF619-19EC-A0B1-2535-0400EC5A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489C2-EBED-23A1-EED7-2597E7C0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4E8CC-66B2-EDF4-A4C2-C9BB5758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4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C811-4386-A21D-4B21-D791D766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37FE7-67DA-6311-8065-CB1B5CDA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16C55-BF41-804B-049B-6CFBB622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4BAF-9B27-D4BE-8323-30582073B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F9955-7304-D8DE-1C24-5F6268746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24F57-ADE6-3556-DD9E-1651E0A6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21275-CC3A-D628-C1B3-88FD807D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06013-5DF0-F6F3-0028-D98ABF9E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6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258-7FC9-AC7A-D4AA-1A0A0410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45272-F88B-C508-E6A1-3ADD045F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99327-CD86-7C85-709F-72C92821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64763-9E48-2CD6-FB56-D309D9F6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5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112D1-9CB3-F621-350B-21310B8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E9AE3-9FE6-81FA-A8C9-98600CC4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54275-D7AB-F5ED-F947-46FD5AB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1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3272-0BB6-2FD6-57B8-96C8B36C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6F7B-4A6E-F9AB-7225-63E58A1C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533FF-7FF6-A78B-ABAE-6DFF9DC4C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6DC23-AE7B-2D98-3878-B7F0F147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E4BB4-7FA2-5187-E318-CE05DF87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D0F77-609F-3DC1-C428-D6ADA059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04F2-5CFE-0F9D-A2A4-5F7D7D8A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89D6-08ED-1335-989E-9DAE7D26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162B-7A45-2F89-8ECE-764658D9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769F-A188-7345-047C-EC69C2C4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240A-EED6-BF7B-10CC-1A53A899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07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E25B-A149-159B-9519-25D291AA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CD8A6-D3FD-FAE9-899F-993D3538A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DFF3-E239-910A-4E4D-DA7214EB3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F15E-5FE8-F08A-2CE4-4615457A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1C5A4-C93A-4702-950D-1FD9D83C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896E-8EF1-04D4-3BDB-C0300EC6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B9DB-6839-CA71-1D80-FA12A17C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C2B1A-1019-0FFF-A7C6-9785197D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914C-F8AE-5C04-CAB1-B641BA7C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C2C9-610C-2F00-C859-12EF815D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346B9-24BD-234E-7696-E10C3D15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61755-D283-6164-B83C-3DCC9218D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ED90E-CB4B-7291-865B-DECBF081C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6E75-3899-F6A6-F750-7E7865F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1A90F-072E-FB6F-7BBA-4BBED19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6921C-A536-3B71-6322-93087F3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2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60" y="611048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1397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8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1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0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8475-0353-3E19-FAFE-4B61A67D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918BA-DE30-1427-0A80-F98ECD4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5D8C-46D9-AF48-82E0-2911ABF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CBA07-376E-D284-19FB-BBE881D2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EEEF-2FF6-5FCA-F8E7-9AEA3758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3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865" y="1289956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728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6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086" y="1267764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8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142" y="1279064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7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1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876" y="1243955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8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49DD-00E5-04BE-98F1-6F96C02B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59DE-2F7B-81B1-A141-AE710EB92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7B3-44C3-169A-3B04-3BEC22698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A1B85-F54B-E9B0-D545-8D2BAF4B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C220B-75D3-48AB-AE23-56603A7F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2CB4-DF1F-E761-2343-8488EEA5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6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5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8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0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9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4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9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2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6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4A76-A52A-6E71-F0B4-1DE2B299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72784-5B23-9684-E3B0-7EE75D3A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C6BFA-9213-4D31-A3F7-914C0118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BCAA7-743B-35E1-6C01-3A3C4A82D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D0C24-DDE2-3572-3656-CE127ECB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0D118-FB7E-C010-9AA3-B1442970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A7F0B-F1A9-F848-1505-D890BCDB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7D5FA-29CE-2020-0B97-47D2910A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99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0" y="1509713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1" y="1509713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7" y="1509713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8" y="1509713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8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4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4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4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6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1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4" y="135925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4F8F-8A61-C13A-9A3C-42007E8F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474B8-F99F-92E2-261E-D74FDA53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8166E-F689-A43A-00F5-EAE3950B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9692-6166-A958-10FA-E1C54B80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1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3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5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1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9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14.05.2026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5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7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75728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05/14/2026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227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E7A1-0032-C756-ECB9-46D4FA0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CD67E-045F-82FC-AACD-4AE3C397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B48E1-FCBB-C95E-50B8-4DD1852C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4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185B-5F93-14A3-9ADD-E5A947C7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1184-518D-FFBA-4807-DAF888E6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2962-AE91-3FBC-4206-27D8C94D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882C-33BA-D2F9-70C2-91BBC28B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9D7C5-2457-2116-AB2A-D4263AFE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1A0C7-E3CD-D063-8833-32231959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0187-FC10-5230-FDFC-4697C0AE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6CDE1-2523-9155-5C9E-D419A9624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F9437-2283-6928-7C06-B50CBB806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A3C3-46E8-71CF-A218-265084E2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B491F-5127-48D7-D6E8-8AB1CBD4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2D111-B9EB-577F-9DB5-8FD31F11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6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2955F-9B90-79AD-BEA8-5341ADA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2CC5E-BBBA-52AE-7FFE-83304499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46EF-34F0-14B0-6967-65CC976C9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9FBC-EC41-0ECC-0FB1-967C735A2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0580-E737-E018-6B20-C8F83C4D0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75E87-ECBC-D85C-BF9F-27C16176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8AB7-E1B0-6735-180E-8F75830FD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7BAD9-39D4-A364-C142-161C380A5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63E6E-EADC-9F8F-580F-8504D8FD5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6D5D-489E-BC59-3571-493E5699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05/14/2026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890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FDB1-09B3-6CA9-F58F-B6168FA7B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2407284"/>
            <a:ext cx="9144000" cy="2964168"/>
          </a:xfrm>
        </p:spPr>
        <p:txBody>
          <a:bodyPr anchor="ctr" anchorCtr="0">
            <a:noAutofit/>
          </a:bodyPr>
          <a:lstStyle/>
          <a:p>
            <a:pPr algn="l"/>
            <a:r>
              <a:rPr lang="en-GB" sz="7200" b="1" dirty="0" err="1">
                <a:latin typeface="Euclid Circular A"/>
              </a:rPr>
              <a:t>Ghid</a:t>
            </a:r>
            <a:r>
              <a:rPr lang="en-GB" sz="7200" b="1" dirty="0">
                <a:latin typeface="Euclid Circular A"/>
              </a:rPr>
              <a:t> de </a:t>
            </a:r>
            <a:r>
              <a:rPr lang="en-GB" sz="7200" b="1" dirty="0" err="1">
                <a:latin typeface="Euclid Circular A"/>
              </a:rPr>
              <a:t>Referință</a:t>
            </a:r>
            <a:r>
              <a:rPr lang="en-GB" sz="7200" b="1" dirty="0">
                <a:latin typeface="Euclid Circular A"/>
              </a:rPr>
              <a:t>​</a:t>
            </a:r>
            <a:br>
              <a:rPr lang="en-GB" sz="7200" b="1" dirty="0">
                <a:latin typeface="Euclid Circular A"/>
              </a:rPr>
            </a:br>
            <a:r>
              <a:rPr lang="en-GB" sz="7200" b="1" dirty="0" err="1">
                <a:solidFill>
                  <a:schemeClr val="bg1"/>
                </a:solidFill>
                <a:latin typeface="Euclid Circular A"/>
              </a:rPr>
              <a:t>Participare</a:t>
            </a:r>
            <a:r>
              <a:rPr lang="en-GB" sz="7200" b="1" dirty="0">
                <a:solidFill>
                  <a:schemeClr val="bg1"/>
                </a:solidFill>
                <a:latin typeface="Euclid Circular A"/>
              </a:rPr>
              <a:t> la o </a:t>
            </a:r>
            <a:r>
              <a:rPr lang="en-GB" sz="7200" b="1" dirty="0" err="1">
                <a:solidFill>
                  <a:schemeClr val="bg1"/>
                </a:solidFill>
                <a:latin typeface="Euclid Circular A"/>
              </a:rPr>
              <a:t>licitație</a:t>
            </a:r>
            <a:r>
              <a:rPr lang="en-GB" sz="7200" b="1" dirty="0">
                <a:solidFill>
                  <a:schemeClr val="bg1"/>
                </a:solidFill>
                <a:latin typeface="Euclid Circular A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Euclid Circular A"/>
              </a:rPr>
              <a:t>publică</a:t>
            </a:r>
            <a:endParaRPr lang="en-GB" sz="7200" b="1" dirty="0">
              <a:solidFill>
                <a:schemeClr val="bg1"/>
              </a:solidFill>
              <a:latin typeface="Euclid Circular A"/>
            </a:endParaRPr>
          </a:p>
        </p:txBody>
      </p:sp>
      <p:pic>
        <p:nvPicPr>
          <p:cNvPr id="1026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648444-F39B-57B1-DBD7-6B699343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0"/>
            <a:ext cx="2761200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076D464-AD1A-CF52-A694-BC78BE4D12AB}"/>
              </a:ext>
            </a:extLst>
          </p:cNvPr>
          <p:cNvSpPr txBox="1"/>
          <p:nvPr/>
        </p:nvSpPr>
        <p:spPr>
          <a:xfrm>
            <a:off x="1098000" y="6404400"/>
            <a:ext cx="5834864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Private and confidential. 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For planning purposes only.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3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3927889" y="2967335"/>
            <a:ext cx="433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MULȚUMESC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097ED-3C2E-7945-3DDA-48560FFD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7365"/>
          <a:stretch/>
        </p:blipFill>
        <p:spPr>
          <a:xfrm>
            <a:off x="10192295" y="329704"/>
            <a:ext cx="1999705" cy="5757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390C1-B8F1-896F-067C-17E5DA74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99"/>
          <a:stretch/>
        </p:blipFill>
        <p:spPr>
          <a:xfrm>
            <a:off x="1173272" y="3053442"/>
            <a:ext cx="2275322" cy="3804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631BF-0C67-CE5E-2462-1B794124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467" y="2492325"/>
            <a:ext cx="3441700" cy="54356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3AE042-CF45-5BD5-DB4E-FE7925036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89" y="3825244"/>
            <a:ext cx="4336222" cy="12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0DA148-1677-71D8-7E1A-E411860FB92D}"/>
              </a:ext>
            </a:extLst>
          </p:cNvPr>
          <p:cNvGrpSpPr/>
          <p:nvPr/>
        </p:nvGrpSpPr>
        <p:grpSpPr>
          <a:xfrm>
            <a:off x="694945" y="3930922"/>
            <a:ext cx="10735055" cy="2099137"/>
            <a:chOff x="694945" y="3930922"/>
            <a:chExt cx="10735055" cy="20991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D99F72-BB09-7F84-CF2D-330F6C03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945" y="3930922"/>
              <a:ext cx="10735055" cy="2099137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9E77F3-F7E9-2E25-5D88-0AC71B52DEBC}"/>
                </a:ext>
              </a:extLst>
            </p:cNvPr>
            <p:cNvSpPr/>
            <p:nvPr/>
          </p:nvSpPr>
          <p:spPr>
            <a:xfrm>
              <a:off x="9610619" y="5596083"/>
              <a:ext cx="1350512" cy="406646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68A1E33-DC76-C62E-AA4D-9D14ED7E3766}"/>
              </a:ext>
            </a:extLst>
          </p:cNvPr>
          <p:cNvSpPr/>
          <p:nvPr/>
        </p:nvSpPr>
        <p:spPr>
          <a:xfrm>
            <a:off x="867546" y="544198"/>
            <a:ext cx="7179173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1.0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Solicitare</a:t>
            </a: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acces</a:t>
            </a: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la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evenimentul</a:t>
            </a: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de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achiziție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2A8742B-B91A-72DF-AD88-E5EACAF20DAF}"/>
              </a:ext>
            </a:extLst>
          </p:cNvPr>
          <p:cNvSpPr/>
          <p:nvPr/>
        </p:nvSpPr>
        <p:spPr>
          <a:xfrm>
            <a:off x="570611" y="1665466"/>
            <a:ext cx="2876677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1.1 Link-ul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evenimentului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F4719-D419-675E-0929-748A66F09C1C}"/>
              </a:ext>
            </a:extLst>
          </p:cNvPr>
          <p:cNvSpPr txBox="1"/>
          <p:nvPr/>
        </p:nvSpPr>
        <p:spPr>
          <a:xfrm>
            <a:off x="570612" y="2256415"/>
            <a:ext cx="10859388" cy="83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calitate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furnizor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găsi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linkul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către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evenimentele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publice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ale RetuRO pe website.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it-IT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Urmează instrucțiunile și apasă pe „Solicitare participare” pentru a accesa pagina CSP.</a:t>
            </a: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C79C0-153B-4D9D-CB4B-9DE07871B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16C878-B05D-9D80-CCC2-C0DF258F10D1}"/>
              </a:ext>
            </a:extLst>
          </p:cNvPr>
          <p:cNvGrpSpPr/>
          <p:nvPr/>
        </p:nvGrpSpPr>
        <p:grpSpPr>
          <a:xfrm>
            <a:off x="4609660" y="1665466"/>
            <a:ext cx="6862409" cy="2655338"/>
            <a:chOff x="4609660" y="1665466"/>
            <a:chExt cx="6862409" cy="26553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2532DE-05CC-21B9-5DEC-3135EEA3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660" y="1665466"/>
              <a:ext cx="6862409" cy="2655338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2AA50-523F-0E29-4C46-6097A0240AB9}"/>
                </a:ext>
              </a:extLst>
            </p:cNvPr>
            <p:cNvSpPr/>
            <p:nvPr/>
          </p:nvSpPr>
          <p:spPr>
            <a:xfrm>
              <a:off x="7924980" y="3448293"/>
              <a:ext cx="1038779" cy="346841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CFA6A9-BDD1-EEFA-A70D-F592AB66BA05}"/>
              </a:ext>
            </a:extLst>
          </p:cNvPr>
          <p:cNvSpPr/>
          <p:nvPr/>
        </p:nvSpPr>
        <p:spPr>
          <a:xfrm>
            <a:off x="570611" y="1665466"/>
            <a:ext cx="2620645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1.2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Autentificare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în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CSP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AC29F-A7F0-131E-A6AA-A6A93BBFE892}"/>
              </a:ext>
            </a:extLst>
          </p:cNvPr>
          <p:cNvSpPr txBox="1"/>
          <p:nvPr/>
        </p:nvSpPr>
        <p:spPr>
          <a:xfrm>
            <a:off x="570612" y="2256415"/>
            <a:ext cx="3873372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it-IT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 solicitarea accesului, va trebui să vă autentificați („Log in”) în CSP.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Dacă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cont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apăsați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pe „CREATE AN ACCOUNT”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a continua.</a:t>
            </a:r>
          </a:p>
        </p:txBody>
      </p:sp>
    </p:spTree>
    <p:extLst>
      <p:ext uri="{BB962C8B-B14F-4D97-AF65-F5344CB8AC3E}">
        <p14:creationId xmlns:p14="http://schemas.microsoft.com/office/powerpoint/2010/main" val="86128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FAF0C-4387-BFA9-1E17-30E4488F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120EDF3-5EBB-19B1-0606-4F868008642E}"/>
              </a:ext>
            </a:extLst>
          </p:cNvPr>
          <p:cNvSpPr/>
          <p:nvPr/>
        </p:nvSpPr>
        <p:spPr>
          <a:xfrm>
            <a:off x="3729522" y="1387646"/>
            <a:ext cx="3768558" cy="391285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2.1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Completați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informațiile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contului</a:t>
            </a:r>
            <a:endParaRPr kumimoji="0" lang="en-R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BD3B563-441E-2094-701C-87E0DAAE18CA}"/>
              </a:ext>
            </a:extLst>
          </p:cNvPr>
          <p:cNvSpPr txBox="1"/>
          <p:nvPr/>
        </p:nvSpPr>
        <p:spPr>
          <a:xfrm>
            <a:off x="3729522" y="1917355"/>
            <a:ext cx="3582248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click pe „create new account”,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fereastră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nouă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informațiile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apoi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confirmați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apăsând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pe „Create an Account”.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0B11E-87A2-6D96-1FC9-CF44116C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0" y="1437758"/>
            <a:ext cx="3140269" cy="4346272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9D5E484-F09B-272A-6418-855C64938103}"/>
              </a:ext>
            </a:extLst>
          </p:cNvPr>
          <p:cNvSpPr/>
          <p:nvPr/>
        </p:nvSpPr>
        <p:spPr>
          <a:xfrm>
            <a:off x="2231136" y="5408374"/>
            <a:ext cx="2132411" cy="1178351"/>
          </a:xfrm>
          <a:prstGeom prst="cloudCallout">
            <a:avLst>
              <a:gd name="adj1" fmla="val -56868"/>
              <a:gd name="adj2" fmla="val -85893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Bifați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</a:t>
            </a:r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acest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</a:t>
            </a:r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câmp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</a:t>
            </a:r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pentru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a </a:t>
            </a:r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accepta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</a:t>
            </a:r>
            <a:r>
              <a:rPr lang="en-US" sz="1400" dirty="0" err="1">
                <a:solidFill>
                  <a:srgbClr val="071D4B"/>
                </a:solidFill>
                <a:latin typeface="Euclid Circular A" panose="020B0504000000000000"/>
              </a:rPr>
              <a:t>termenii</a:t>
            </a:r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 Coupa.</a:t>
            </a:r>
            <a:endParaRPr lang="en-GB" sz="1400" dirty="0">
              <a:solidFill>
                <a:srgbClr val="071D4B"/>
              </a:solidFill>
              <a:latin typeface="Euclid Circular A" panose="020B050400000000000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547D3-E5B1-B2B6-9461-E16B495F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00" r="16726"/>
          <a:stretch>
            <a:fillRect/>
          </a:stretch>
        </p:blipFill>
        <p:spPr>
          <a:xfrm>
            <a:off x="8063358" y="2111588"/>
            <a:ext cx="3784849" cy="2569506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ACB98DEF-64AD-F6D4-E58F-B020E16B1F93}"/>
              </a:ext>
            </a:extLst>
          </p:cNvPr>
          <p:cNvSpPr/>
          <p:nvPr/>
        </p:nvSpPr>
        <p:spPr>
          <a:xfrm>
            <a:off x="5468113" y="3771055"/>
            <a:ext cx="2469350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2.2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Codul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 de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verificare</a:t>
            </a:r>
            <a:endParaRPr kumimoji="0" lang="en-R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D25FDB4-42EB-A4CA-7B00-3E477A70360C}"/>
              </a:ext>
            </a:extLst>
          </p:cNvPr>
          <p:cNvSpPr txBox="1"/>
          <p:nvPr/>
        </p:nvSpPr>
        <p:spPr>
          <a:xfrm>
            <a:off x="4152613" y="4291366"/>
            <a:ext cx="3784849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lvl="0" algn="r">
              <a:lnSpc>
                <a:spcPts val="1900"/>
              </a:lnSpc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 ce faceți clic pe „Create an Account”, veți primi un cod de verificare unic pe adresa de email.</a:t>
            </a:r>
          </a:p>
          <a:p>
            <a:pPr lvl="0" algn="r">
              <a:lnSpc>
                <a:spcPts val="1900"/>
              </a:lnSpc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codul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apoi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confirmați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apăsând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pe „Next”.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2D294A-E7C7-584D-20A9-ABCB5C1B6F6B}"/>
              </a:ext>
            </a:extLst>
          </p:cNvPr>
          <p:cNvSpPr/>
          <p:nvPr/>
        </p:nvSpPr>
        <p:spPr>
          <a:xfrm>
            <a:off x="867547" y="544198"/>
            <a:ext cx="4125077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2.0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Crearea</a:t>
            </a: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contului</a:t>
            </a: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CSP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326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69F17-95B4-146E-EAAB-F4CC1242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FBF37D3-AD87-8F42-06B4-18EFB0EB3978}"/>
              </a:ext>
            </a:extLst>
          </p:cNvPr>
          <p:cNvSpPr/>
          <p:nvPr/>
        </p:nvSpPr>
        <p:spPr>
          <a:xfrm>
            <a:off x="267158" y="584235"/>
            <a:ext cx="2344067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2.3 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Conturi existente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26A9116-02B3-B268-34A3-9694CC81B86E}"/>
              </a:ext>
            </a:extLst>
          </p:cNvPr>
          <p:cNvSpPr txBox="1"/>
          <p:nvPr/>
        </p:nvSpPr>
        <p:spPr>
          <a:xfrm>
            <a:off x="267158" y="1109710"/>
            <a:ext cx="5143828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Dacă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există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conturi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același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domeniu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., Coupa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vă va oferii posibilitatea de a le accesa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Dacă doriți să continuați cu crearea unui nou cont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apăsați pe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“No, continue creating a new account”.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BC141-ECF5-1165-AA1F-97A06EDA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8" r="19431"/>
          <a:stretch>
            <a:fillRect/>
          </a:stretch>
        </p:blipFill>
        <p:spPr>
          <a:xfrm>
            <a:off x="882454" y="2825380"/>
            <a:ext cx="3308808" cy="3696893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6C2AB0DE-0BF6-7FA0-0537-A669AB0FFAD2}"/>
              </a:ext>
            </a:extLst>
          </p:cNvPr>
          <p:cNvSpPr/>
          <p:nvPr/>
        </p:nvSpPr>
        <p:spPr>
          <a:xfrm>
            <a:off x="7891272" y="4026819"/>
            <a:ext cx="3520440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2.4 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Multi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-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Factor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-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Authentication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227450A-6091-3384-24CC-837FFD8AC563}"/>
              </a:ext>
            </a:extLst>
          </p:cNvPr>
          <p:cNvSpPr txBox="1"/>
          <p:nvPr/>
        </p:nvSpPr>
        <p:spPr>
          <a:xfrm>
            <a:off x="6620256" y="4608624"/>
            <a:ext cx="5198401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Înainte de a accesa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CSP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-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ul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va trebui sa selectați una dintre metodele afișate pentru MFA.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Puteți alege între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Passkey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aplicație pentru autentificare ( 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Google/Microsoft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Authenticator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) si verificare prin alt mail fașă de cel folosit pentru cont.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Selectați metoda dorită și efectuați verificarea.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7274F-148A-E26B-137C-C460FDD43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2" t="10036" r="3002" b="1866"/>
          <a:stretch>
            <a:fillRect/>
          </a:stretch>
        </p:blipFill>
        <p:spPr>
          <a:xfrm>
            <a:off x="8095958" y="278451"/>
            <a:ext cx="3067284" cy="34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0E8D4-ECDF-0999-45B7-06845B98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92DD969-5E68-1A66-3F5B-053BA004F76C}"/>
              </a:ext>
            </a:extLst>
          </p:cNvPr>
          <p:cNvSpPr/>
          <p:nvPr/>
        </p:nvSpPr>
        <p:spPr>
          <a:xfrm>
            <a:off x="267158" y="584235"/>
            <a:ext cx="3198418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Coduri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pentru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recuperare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B9B204-95EB-9E42-D80F-9CCA39D55593}"/>
              </a:ext>
            </a:extLst>
          </p:cNvPr>
          <p:cNvSpPr txBox="1"/>
          <p:nvPr/>
        </p:nvSpPr>
        <p:spPr>
          <a:xfrm>
            <a:off x="267158" y="1109710"/>
            <a:ext cx="5143828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ă ce ați efectuat verificarea cu metoda aleasă, vă vor apărea codurile de recuperare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Aceste coduri sunt esențiale pentru a vă recupera accesul în cazul în care nu mai aveți acces la metoda MFA.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DC691-24EE-AF64-86AE-E34A76A91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233" y="273804"/>
            <a:ext cx="6279424" cy="3542083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BC20423C-53CC-12BC-B392-E1F5E9BB6DE1}"/>
              </a:ext>
            </a:extLst>
          </p:cNvPr>
          <p:cNvSpPr/>
          <p:nvPr/>
        </p:nvSpPr>
        <p:spPr>
          <a:xfrm>
            <a:off x="8380430" y="4026819"/>
            <a:ext cx="3438228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6 Completarea contului în CSP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7B90482-C82A-31A7-3F87-2434A5D0674B}"/>
              </a:ext>
            </a:extLst>
          </p:cNvPr>
          <p:cNvSpPr txBox="1"/>
          <p:nvPr/>
        </p:nvSpPr>
        <p:spPr>
          <a:xfrm>
            <a:off x="6853287" y="4608624"/>
            <a:ext cx="4965370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Apăsați “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Next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” pentru a accesa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CSP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Înainte de a putea naviga, va trebui să completați informați legate de adresa profilului dvs.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.</a:t>
            </a: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Completați și apăsați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“Save and Next”.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C10FB-2FDF-64C6-A969-85F35CC1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2818384"/>
            <a:ext cx="3112343" cy="35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445FF-DA69-9E31-6CAD-D98EC1D5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E14B29-9FDF-35BA-FE2A-382A8AA6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41" b="10463"/>
          <a:stretch>
            <a:fillRect/>
          </a:stretch>
        </p:blipFill>
        <p:spPr>
          <a:xfrm>
            <a:off x="682618" y="4319852"/>
            <a:ext cx="10539061" cy="2387557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2CAEFDC-E4BE-A999-5455-1DDB8463781D}"/>
              </a:ext>
            </a:extLst>
          </p:cNvPr>
          <p:cNvGrpSpPr/>
          <p:nvPr/>
        </p:nvGrpSpPr>
        <p:grpSpPr>
          <a:xfrm>
            <a:off x="5093207" y="1665466"/>
            <a:ext cx="6128471" cy="1864118"/>
            <a:chOff x="5843316" y="1424918"/>
            <a:chExt cx="4978656" cy="1454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8978A5-E089-14F5-ABDB-5F96C732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3316" y="1424918"/>
              <a:ext cx="4978656" cy="1454225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BFF0F8-23BC-774E-0008-0BC71D5DE61B}"/>
                </a:ext>
              </a:extLst>
            </p:cNvPr>
            <p:cNvSpPr/>
            <p:nvPr/>
          </p:nvSpPr>
          <p:spPr>
            <a:xfrm>
              <a:off x="10247341" y="1781528"/>
              <a:ext cx="574631" cy="208090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312D14C-84DB-0A31-49DD-B41ECCCB7ADE}"/>
              </a:ext>
            </a:extLst>
          </p:cNvPr>
          <p:cNvSpPr/>
          <p:nvPr/>
        </p:nvSpPr>
        <p:spPr>
          <a:xfrm>
            <a:off x="867547" y="544198"/>
            <a:ext cx="5999597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3.0 Request participation to the event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3BF260B-D68F-7D32-8545-B363BD01CB7C}"/>
              </a:ext>
            </a:extLst>
          </p:cNvPr>
          <p:cNvSpPr/>
          <p:nvPr/>
        </p:nvSpPr>
        <p:spPr>
          <a:xfrm>
            <a:off x="570611" y="1665466"/>
            <a:ext cx="2885821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3.1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Găsirea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evenimentului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0AA03-31B8-87A0-8B67-802C65DD7353}"/>
              </a:ext>
            </a:extLst>
          </p:cNvPr>
          <p:cNvSpPr txBox="1"/>
          <p:nvPr/>
        </p:nvSpPr>
        <p:spPr>
          <a:xfrm>
            <a:off x="570612" y="2256415"/>
            <a:ext cx="4449444" cy="204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crearea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autentificarea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cont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mergeți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secțiunea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„Sourcing”.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Aici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găsi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toate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evenimentele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publice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din Coupa.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Căutați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evenimentul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la care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doriți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accesați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8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DB477-2C3B-DA35-98A0-F7EC117C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E1FAF-AB2E-54F1-E8FD-B5353331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361" t="58114"/>
          <a:stretch>
            <a:fillRect/>
          </a:stretch>
        </p:blipFill>
        <p:spPr>
          <a:xfrm>
            <a:off x="6164848" y="1172684"/>
            <a:ext cx="4065673" cy="1848710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10FD1-908F-D56A-7637-1AFBB37C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6" y="4349155"/>
            <a:ext cx="2322345" cy="1848710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7C01A-0F60-6245-658C-225DCCFAF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26" y="3875169"/>
            <a:ext cx="5134254" cy="1959686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734715-2FB1-9536-DAC6-121FB6E88A3A}"/>
              </a:ext>
            </a:extLst>
          </p:cNvPr>
          <p:cNvSpPr/>
          <p:nvPr/>
        </p:nvSpPr>
        <p:spPr>
          <a:xfrm>
            <a:off x="7485807" y="1750198"/>
            <a:ext cx="1882162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6BE6FA-3829-48BD-1233-64811C98AEF3}"/>
              </a:ext>
            </a:extLst>
          </p:cNvPr>
          <p:cNvSpPr/>
          <p:nvPr/>
        </p:nvSpPr>
        <p:spPr>
          <a:xfrm>
            <a:off x="9367969" y="1750197"/>
            <a:ext cx="419934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8D5C48-A9E8-0A03-54C1-C24869999C85}"/>
              </a:ext>
            </a:extLst>
          </p:cNvPr>
          <p:cNvCxnSpPr>
            <a:cxnSpLocks/>
          </p:cNvCxnSpPr>
          <p:nvPr/>
        </p:nvCxnSpPr>
        <p:spPr>
          <a:xfrm flipH="1">
            <a:off x="5108648" y="2273508"/>
            <a:ext cx="2762733" cy="2642717"/>
          </a:xfrm>
          <a:prstGeom prst="straightConnector1">
            <a:avLst/>
          </a:prstGeom>
          <a:ln w="28575">
            <a:solidFill>
              <a:srgbClr val="39AE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565D64-6FD5-8B1E-E3F3-5D58B2F91CD1}"/>
              </a:ext>
            </a:extLst>
          </p:cNvPr>
          <p:cNvSpPr/>
          <p:nvPr/>
        </p:nvSpPr>
        <p:spPr>
          <a:xfrm>
            <a:off x="570611" y="581735"/>
            <a:ext cx="2138722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3.2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Solicitare</a:t>
            </a: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acces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EDAA0-435F-56B5-BD91-7F3647F76F85}"/>
              </a:ext>
            </a:extLst>
          </p:cNvPr>
          <p:cNvSpPr txBox="1"/>
          <p:nvPr/>
        </p:nvSpPr>
        <p:spPr>
          <a:xfrm>
            <a:off x="570611" y="1172684"/>
            <a:ext cx="5456541" cy="326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Sub „Actions”,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faceți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clic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pe „Request Participation”.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butonul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informații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puteți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găsi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atașamente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partajate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cumpărător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apăsați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„Request Participation”,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statusul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apărea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ca „Request Sent”.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Cumpărătorul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primi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solicitare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aprobarea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participării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dumneavoastră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aprobare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primi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un e-mail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accesa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evenimentul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sourcing.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8AD826-BB0D-DB0D-104B-974C3649BDA7}"/>
              </a:ext>
            </a:extLst>
          </p:cNvPr>
          <p:cNvCxnSpPr>
            <a:cxnSpLocks/>
          </p:cNvCxnSpPr>
          <p:nvPr/>
        </p:nvCxnSpPr>
        <p:spPr>
          <a:xfrm>
            <a:off x="9612917" y="2176085"/>
            <a:ext cx="0" cy="1690617"/>
          </a:xfrm>
          <a:prstGeom prst="straightConnector1">
            <a:avLst/>
          </a:prstGeom>
          <a:ln w="28575">
            <a:solidFill>
              <a:srgbClr val="39AE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9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A1441-10B1-8A9C-D2F0-2CD038CE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DA7AAA-280F-3FE5-E44D-5D5F50BD956F}"/>
              </a:ext>
            </a:extLst>
          </p:cNvPr>
          <p:cNvSpPr/>
          <p:nvPr/>
        </p:nvSpPr>
        <p:spPr>
          <a:xfrm>
            <a:off x="7924980" y="3448293"/>
            <a:ext cx="1038779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7B8C2E9-C373-665B-05B2-06928B2EC13F}"/>
              </a:ext>
            </a:extLst>
          </p:cNvPr>
          <p:cNvSpPr/>
          <p:nvPr/>
        </p:nvSpPr>
        <p:spPr>
          <a:xfrm>
            <a:off x="570611" y="1665466"/>
            <a:ext cx="2611501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3.3 Email de </a:t>
            </a:r>
            <a:r>
              <a:rPr lang="en-US" b="1" kern="0" dirty="0" err="1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confirmare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AE9CF-465B-0B57-4982-5F87AB941411}"/>
              </a:ext>
            </a:extLst>
          </p:cNvPr>
          <p:cNvSpPr txBox="1"/>
          <p:nvPr/>
        </p:nvSpPr>
        <p:spPr>
          <a:xfrm>
            <a:off x="570612" y="2256415"/>
            <a:ext cx="4467732" cy="204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cumpărătorul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confirmă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solicitarea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dumneavoastră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participare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primi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un e-mail de la Coupa.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Apăsând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pe „View Event”,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avea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acces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eveniment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veți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primi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materiale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instruire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vă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vor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ghida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privire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modul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participare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CC15C-AB02-12F2-02E2-425FC58A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19" y="454043"/>
            <a:ext cx="4983521" cy="5529869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42CCD6F-DE2B-D368-2F07-542C00ACA1CB}"/>
              </a:ext>
            </a:extLst>
          </p:cNvPr>
          <p:cNvSpPr/>
          <p:nvPr/>
        </p:nvSpPr>
        <p:spPr>
          <a:xfrm>
            <a:off x="6976714" y="5124693"/>
            <a:ext cx="1913286" cy="34684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>
              <a:solidFill>
                <a:srgbClr val="071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5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RetuRO_new" id="{A2B15EC7-BC86-4D56-8FCF-8905D9259007}" vid="{851237F5-3938-44CC-9D97-2081D902B6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F1D02C885964F991DEDABFB5F61B9" ma:contentTypeVersion="17" ma:contentTypeDescription="Create a new document." ma:contentTypeScope="" ma:versionID="72b118703b5b98ea68f7aff2c31fb745">
  <xsd:schema xmlns:xsd="http://www.w3.org/2001/XMLSchema" xmlns:xs="http://www.w3.org/2001/XMLSchema" xmlns:p="http://schemas.microsoft.com/office/2006/metadata/properties" xmlns:ns2="95ddf7be-9025-4aa7-8e8c-204a227d57ef" xmlns:ns3="c018536c-8379-4380-becb-27cc5ad259e2" targetNamespace="http://schemas.microsoft.com/office/2006/metadata/properties" ma:root="true" ma:fieldsID="de4bbbff65dbc2038a44f3c4c82f6c45" ns2:_="" ns3:_="">
    <xsd:import namespace="95ddf7be-9025-4aa7-8e8c-204a227d57ef"/>
    <xsd:import namespace="c018536c-8379-4380-becb-27cc5ad259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df7be-9025-4aa7-8e8c-204a227d5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8d5bbb1-edc5-4f96-b119-8b82b807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8536c-8379-4380-becb-27cc5ad259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62f44d4-105d-47f1-b035-c89fe732bacd}" ma:internalName="TaxCatchAll" ma:showField="CatchAllData" ma:web="c018536c-8379-4380-becb-27cc5ad259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95ddf7be-9025-4aa7-8e8c-204a227d57ef" xsi:nil="true"/>
    <TaxCatchAll xmlns="c018536c-8379-4380-becb-27cc5ad259e2" xsi:nil="true"/>
    <lcf76f155ced4ddcb4097134ff3c332f xmlns="95ddf7be-9025-4aa7-8e8c-204a227d57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6BA36-07E6-469E-973E-0801C5065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df7be-9025-4aa7-8e8c-204a227d57ef"/>
    <ds:schemaRef ds:uri="c018536c-8379-4380-becb-27cc5ad25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2AB56-96B6-4AA3-BD91-BE09FA8084AB}">
  <ds:schemaRefs>
    <ds:schemaRef ds:uri="http://schemas.microsoft.com/office/2006/metadata/properties"/>
    <ds:schemaRef ds:uri="http://schemas.microsoft.com/office/infopath/2007/PartnerControls"/>
    <ds:schemaRef ds:uri="95ddf7be-9025-4aa7-8e8c-204a227d57ef"/>
    <ds:schemaRef ds:uri="c018536c-8379-4380-becb-27cc5ad259e2"/>
  </ds:schemaRefs>
</ds:datastoreItem>
</file>

<file path=customXml/itemProps3.xml><?xml version="1.0" encoding="utf-8"?>
<ds:datastoreItem xmlns:ds="http://schemas.openxmlformats.org/officeDocument/2006/customXml" ds:itemID="{F8122632-E705-49F8-8A02-7F6C5F56B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516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Euclid Circular A</vt:lpstr>
      <vt:lpstr>Euclid Circular A Light</vt:lpstr>
      <vt:lpstr>Open Sans</vt:lpstr>
      <vt:lpstr>Office Theme</vt:lpstr>
      <vt:lpstr>1_Office Theme</vt:lpstr>
      <vt:lpstr>2_Office Theme</vt:lpstr>
      <vt:lpstr>Ghid de Referință​ Participare la o licitație publică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Dinu Antonio</dc:creator>
  <cp:lastModifiedBy>Dinu Antonio</cp:lastModifiedBy>
  <cp:revision>49</cp:revision>
  <dcterms:created xsi:type="dcterms:W3CDTF">2026-04-23T07:51:31Z</dcterms:created>
  <dcterms:modified xsi:type="dcterms:W3CDTF">2026-05-14T15:39:17Z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0x010100A3DF1D02C885964F991DEDABFB5F61B9</vt:lpwstr>
  </property>
</Properties>
</file>